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5" r:id="rId8"/>
    <p:sldId id="262" r:id="rId9"/>
    <p:sldId id="263" r:id="rId10"/>
    <p:sldId id="264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4" autoAdjust="0"/>
    <p:restoredTop sz="94660"/>
  </p:normalViewPr>
  <p:slideViewPr>
    <p:cSldViewPr snapToGrid="0">
      <p:cViewPr varScale="1">
        <p:scale>
          <a:sx n="90" d="100"/>
          <a:sy n="90" d="100"/>
        </p:scale>
        <p:origin x="576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9/29/2020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9/29/2020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9/29/2020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9/29/2020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9/29/2020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9/29/2020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9/29/2020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9/29/2020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9/29/2020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9/29/2020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5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7F42C88-E319-4B82-8173-4319E01E30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228726"/>
            <a:ext cx="8288338" cy="4076700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endParaRPr lang="en-GB" dirty="0"/>
          </a:p>
          <a:p>
            <a:pPr marL="0" indent="0" algn="ctr">
              <a:buNone/>
            </a:pPr>
            <a:endParaRPr lang="en-GB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en-GB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Comparative Medicine</a:t>
            </a:r>
          </a:p>
          <a:p>
            <a:pPr marL="0" indent="0" algn="ctr">
              <a:buNone/>
            </a:pPr>
            <a:br>
              <a:rPr lang="en-GB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GB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(Institution)</a:t>
            </a:r>
          </a:p>
          <a:p>
            <a:pPr marL="0" indent="0" algn="ctr">
              <a:buNone/>
            </a:pPr>
            <a:br>
              <a:rPr lang="en-GB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GB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(Name) 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499308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2D6A0D-D9BE-4D34-BAFF-37504FB2BD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776065"/>
          </a:xfrm>
        </p:spPr>
        <p:txBody>
          <a:bodyPr/>
          <a:lstStyle/>
          <a:p>
            <a:pPr algn="ctr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Introduction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096CD2-23D2-4E5B-9CD0-4E4EE5F868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400175"/>
            <a:ext cx="8697913" cy="4638675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GB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Most people from the united states do not have access to  essential healthcare service .</a:t>
            </a:r>
          </a:p>
          <a:p>
            <a:pPr marL="0" indent="0">
              <a:buNone/>
            </a:pPr>
            <a:endParaRPr lang="en-GB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This is despite the availability of Obama health care act (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Wes, D. E. 2018).</a:t>
            </a:r>
          </a:p>
          <a:p>
            <a:pPr marL="0" indent="0">
              <a:buNone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Differences in health care access are attributed to socioeconomic status and ethnicity</a:t>
            </a:r>
          </a:p>
          <a:p>
            <a:pPr marL="0" indent="0">
              <a:buNone/>
            </a:pPr>
            <a:endParaRPr lang="en-GB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Health care system does not measure to its standards.</a:t>
            </a:r>
          </a:p>
          <a:p>
            <a:pPr marL="0" indent="0">
              <a:buNone/>
            </a:pPr>
            <a:endParaRPr lang="en-GB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Thus making them to think of reforms to strengthen it to have maximum impact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08971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C8F8EA4-9A16-494D-8AE3-340846F542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728440"/>
          </a:xfrm>
        </p:spPr>
        <p:txBody>
          <a:bodyPr/>
          <a:lstStyle/>
          <a:p>
            <a:pPr algn="ctr"/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History of Healthcare System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86CAD4E-49AB-419F-A5A1-21FE728E27E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43025" y="1386111"/>
            <a:ext cx="5589080" cy="1020485"/>
          </a:xfrm>
        </p:spPr>
        <p:txBody>
          <a:bodyPr/>
          <a:lstStyle/>
          <a:p>
            <a:pPr algn="ctr"/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Pre-World War II Pre-Industrialization Era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D3FF320-DD6F-411A-9923-49FB2D3CF51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438276" y="2762250"/>
            <a:ext cx="5493830" cy="3140776"/>
          </a:xfrm>
        </p:spPr>
        <p:txBody>
          <a:bodyPr/>
          <a:lstStyle/>
          <a:p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Education  on health was not based on science.</a:t>
            </a:r>
          </a:p>
          <a:p>
            <a:endParaRPr lang="en-GB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GB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People believed in domestic character rather than professional(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Dawes, D. E. 2018).</a:t>
            </a:r>
            <a:endParaRPr lang="en-GB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A1BF409B-CEDC-42B9-8AF0-83D51B2BACB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7166957" y="1386110"/>
            <a:ext cx="4529743" cy="1020485"/>
          </a:xfrm>
        </p:spPr>
        <p:txBody>
          <a:bodyPr/>
          <a:lstStyle/>
          <a:p>
            <a:pPr algn="ctr"/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Since World War  II Post-Industrialization Era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166D12C7-B967-464F-A21E-B30075AE457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932105" y="2759022"/>
            <a:ext cx="4573526" cy="3140776"/>
          </a:xfrm>
        </p:spPr>
        <p:txBody>
          <a:bodyPr/>
          <a:lstStyle/>
          <a:p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Urbanization  increased discoveries in medical area</a:t>
            </a:r>
          </a:p>
          <a:p>
            <a:endParaRPr lang="en-GB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GB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Lead to growth of health care coverage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95160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4F0323-3602-4EB8-868A-FA4BC45252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080865"/>
          </a:xfrm>
        </p:spPr>
        <p:txBody>
          <a:bodyPr/>
          <a:lstStyle/>
          <a:p>
            <a:pPr algn="ctr"/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History of Health Insurance System 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83804E-4B60-44E0-A940-6C1C290D324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aim of insurance was for payment of wages that workers had lost due to diseases or injuries (</a:t>
            </a:r>
            <a:r>
              <a:rPr lang="en-US" dirty="0">
                <a:latin typeface="Times New Roman" panose="02020603050405020304" pitchFamily="18" charset="0"/>
                <a:cs typeface="Times New Roman" pitchFamily="18" charset="0"/>
              </a:rPr>
              <a:t>McBride, D. 2018). </a:t>
            </a:r>
          </a:p>
          <a:p>
            <a:pPr marL="0" indent="0">
              <a:buNone/>
            </a:pPr>
            <a:endParaRPr lang="en-GB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Healthcare insurance was later rolled out in 1900  as a permanent aspect of benefiting the employers</a:t>
            </a:r>
          </a:p>
          <a:p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Health insurance later became a key component during collective bargaining</a:t>
            </a:r>
          </a:p>
          <a:p>
            <a:endParaRPr lang="en-GB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Health insurance has grown rapidly and private sectors are leading in its provision.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67974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2A9444-A3B3-4CC7-9AC4-AD5EB18831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757016"/>
          </a:xfrm>
        </p:spPr>
        <p:txBody>
          <a:bodyPr>
            <a:normAutofit fontScale="90000"/>
          </a:bodyPr>
          <a:lstStyle/>
          <a:p>
            <a:pPr algn="ctr"/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Description of Current Healthcare System In US 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1C4524-3DD4-4F6A-84E1-1C4C160A3E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504949"/>
            <a:ext cx="8915400" cy="4581525"/>
          </a:xfrm>
        </p:spPr>
        <p:txBody>
          <a:bodyPr>
            <a:normAutofit fontScale="25000" lnSpcReduction="20000"/>
          </a:bodyPr>
          <a:lstStyle/>
          <a:p>
            <a:pPr>
              <a:lnSpc>
                <a:spcPct val="220000"/>
              </a:lnSpc>
              <a:buFont typeface="+mj-lt"/>
              <a:buAutoNum type="arabicPeriod"/>
            </a:pPr>
            <a:r>
              <a:rPr lang="en-GB" sz="7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Facilities</a:t>
            </a:r>
          </a:p>
          <a:p>
            <a:pPr>
              <a:lnSpc>
                <a:spcPct val="220000"/>
              </a:lnSpc>
              <a:buFont typeface="Wingdings" panose="05000000000000000000" pitchFamily="2" charset="2"/>
              <a:buChar char="Ø"/>
            </a:pPr>
            <a:r>
              <a:rPr lang="en-GB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Health care being  the vast industry</a:t>
            </a:r>
          </a:p>
          <a:p>
            <a:pPr>
              <a:lnSpc>
                <a:spcPct val="220000"/>
              </a:lnSpc>
              <a:buFont typeface="Wingdings" panose="05000000000000000000" pitchFamily="2" charset="2"/>
              <a:buChar char="Ø"/>
            </a:pPr>
            <a:r>
              <a:rPr lang="en-GB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Its high infrastructural development to ensure adequate medical service delivery</a:t>
            </a:r>
          </a:p>
          <a:p>
            <a:pPr>
              <a:lnSpc>
                <a:spcPct val="220000"/>
              </a:lnSpc>
              <a:buFont typeface="Wingdings" panose="05000000000000000000" pitchFamily="2" charset="2"/>
              <a:buChar char="Ø"/>
            </a:pPr>
            <a:r>
              <a:rPr lang="en-GB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Invested in postmodern facilities </a:t>
            </a:r>
          </a:p>
          <a:p>
            <a:pPr>
              <a:lnSpc>
                <a:spcPct val="220000"/>
              </a:lnSpc>
              <a:buFont typeface="Wingdings" panose="05000000000000000000" pitchFamily="2" charset="2"/>
              <a:buChar char="Ø"/>
            </a:pPr>
            <a:r>
              <a:rPr lang="en-GB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High class medical schools to teach and equipped medical providers with relevant knowledge</a:t>
            </a:r>
          </a:p>
          <a:p>
            <a:pPr>
              <a:lnSpc>
                <a:spcPct val="220000"/>
              </a:lnSpc>
              <a:buFont typeface="Wingdings" panose="05000000000000000000" pitchFamily="2" charset="2"/>
              <a:buChar char="Ø"/>
            </a:pPr>
            <a:r>
              <a:rPr lang="en-GB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High investment in research and development </a:t>
            </a:r>
            <a:r>
              <a:rPr lang="en-US" sz="7200" dirty="0">
                <a:latin typeface="Times New Roman" panose="02020603050405020304" pitchFamily="18" charset="0"/>
                <a:cs typeface="Times New Roman" pitchFamily="18" charset="0"/>
              </a:rPr>
              <a:t>(</a:t>
            </a:r>
            <a:r>
              <a:rPr lang="en-US" sz="7200" dirty="0" err="1">
                <a:latin typeface="Times New Roman" panose="02020603050405020304" pitchFamily="18" charset="0"/>
                <a:cs typeface="Times New Roman" pitchFamily="18" charset="0"/>
              </a:rPr>
              <a:t>Malani</a:t>
            </a:r>
            <a:r>
              <a:rPr lang="en-US" sz="7200" dirty="0">
                <a:latin typeface="Times New Roman" panose="02020603050405020304" pitchFamily="18" charset="0"/>
                <a:cs typeface="Times New Roman" pitchFamily="18" charset="0"/>
              </a:rPr>
              <a:t>, A., &amp; </a:t>
            </a:r>
            <a:r>
              <a:rPr lang="en-US" sz="7200" dirty="0" err="1">
                <a:latin typeface="Times New Roman" panose="02020603050405020304" pitchFamily="18" charset="0"/>
                <a:cs typeface="Times New Roman" pitchFamily="18" charset="0"/>
              </a:rPr>
              <a:t>Schill</a:t>
            </a:r>
            <a:r>
              <a:rPr lang="en-US" sz="7200" dirty="0">
                <a:latin typeface="Times New Roman" panose="02020603050405020304" pitchFamily="18" charset="0"/>
                <a:cs typeface="Times New Roman" pitchFamily="18" charset="0"/>
              </a:rPr>
              <a:t> , M. H. 2015)</a:t>
            </a:r>
            <a:endParaRPr lang="en-GB" sz="7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220000"/>
              </a:lnSpc>
              <a:buNone/>
            </a:pPr>
            <a:endParaRPr lang="en-GB" sz="7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220000"/>
              </a:lnSpc>
              <a:buNone/>
            </a:pPr>
            <a:r>
              <a:rPr lang="en-GB" sz="7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06309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7FD27B-2909-4BEE-9331-178D63AE27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890365"/>
          </a:xfrm>
        </p:spPr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Conti…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678124-FF41-4CED-B2B7-E6D0D99E48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590675"/>
            <a:ext cx="8915400" cy="4320547"/>
          </a:xfrm>
        </p:spPr>
        <p:txBody>
          <a:bodyPr/>
          <a:lstStyle/>
          <a:p>
            <a:pPr>
              <a:lnSpc>
                <a:spcPct val="200000"/>
              </a:lnSpc>
              <a:buFont typeface="+mj-lt"/>
              <a:buAutoNum type="arabicPeriod" startAt="2"/>
            </a:pP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Workforce</a:t>
            </a:r>
          </a:p>
          <a:p>
            <a:pPr>
              <a:lnSpc>
                <a:spcPct val="200000"/>
              </a:lnSpc>
              <a:buFont typeface="Wingdings" panose="05000000000000000000" pitchFamily="2" charset="2"/>
              <a:buChar char="Ø"/>
            </a:pP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Approximately 854,698 health care providers were in Unite States in 2013</a:t>
            </a:r>
          </a:p>
          <a:p>
            <a:pPr>
              <a:lnSpc>
                <a:spcPct val="200000"/>
              </a:lnSpc>
              <a:buFont typeface="Wingdings" panose="05000000000000000000" pitchFamily="2" charset="2"/>
              <a:buChar char="Ø"/>
            </a:pP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This shows that 10,000 people were being attended by 27.6 physicians</a:t>
            </a:r>
          </a:p>
          <a:p>
            <a:pPr>
              <a:lnSpc>
                <a:spcPct val="200000"/>
              </a:lnSpc>
              <a:buFont typeface="Wingdings" panose="05000000000000000000" pitchFamily="2" charset="2"/>
              <a:buChar char="Ø"/>
            </a:pP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It is estimated that 74% of the  physicians are  private operators ,26%  practice in hospitals and research fields</a:t>
            </a:r>
            <a:r>
              <a:rPr lang="en-US" dirty="0">
                <a:latin typeface="Times New Roman" panose="02020603050405020304" pitchFamily="18" charset="0"/>
                <a:cs typeface="Times New Roman" pitchFamily="18" charset="0"/>
              </a:rPr>
              <a:t> (Johnson, J. A., </a:t>
            </a:r>
            <a:r>
              <a:rPr lang="en-US" dirty="0" err="1">
                <a:latin typeface="Times New Roman" panose="02020603050405020304" pitchFamily="18" charset="0"/>
                <a:cs typeface="Times New Roman" pitchFamily="18" charset="0"/>
              </a:rPr>
              <a:t>Stoskopf</a:t>
            </a:r>
            <a:r>
              <a:rPr lang="en-US" dirty="0">
                <a:latin typeface="Times New Roman" panose="02020603050405020304" pitchFamily="18" charset="0"/>
                <a:cs typeface="Times New Roman" pitchFamily="18" charset="0"/>
              </a:rPr>
              <a:t> , C., &amp; Shi, L. 2017)</a:t>
            </a:r>
          </a:p>
          <a:p>
            <a:pPr>
              <a:lnSpc>
                <a:spcPct val="200000"/>
              </a:lnSpc>
              <a:buFont typeface="Wingdings" panose="05000000000000000000" pitchFamily="2" charset="2"/>
              <a:buChar char="Ø"/>
            </a:pP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Nurses cover the largest proportion  of health care providers.</a:t>
            </a:r>
          </a:p>
          <a:p>
            <a:pPr>
              <a:buFont typeface="Wingdings" panose="05000000000000000000" pitchFamily="2" charset="2"/>
              <a:buChar char="Ø"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102051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30A309-95CE-4707-AA49-BB831A0FFE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981406"/>
          </a:xfrm>
        </p:spPr>
        <p:txBody>
          <a:bodyPr>
            <a:normAutofit/>
          </a:bodyPr>
          <a:lstStyle/>
          <a:p>
            <a:pPr algn="ctr"/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Players in United States Health Care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F5ACC3-D245-4C38-A878-EBB27E45281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300000"/>
              </a:lnSpc>
            </a:pPr>
            <a:r>
              <a:rPr lang="en-GB" dirty="0">
                <a:latin typeface="Times New Roman" pitchFamily="18" charset="0"/>
                <a:cs typeface="Times New Roman" pitchFamily="18" charset="0"/>
              </a:rPr>
              <a:t>There are multiple players in the united states healthcare system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(McBride, D, 2018). </a:t>
            </a:r>
            <a:endParaRPr lang="en-GB" dirty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300000"/>
              </a:lnSpc>
            </a:pPr>
            <a:r>
              <a:rPr lang="en-GB" dirty="0">
                <a:latin typeface="Times New Roman" pitchFamily="18" charset="0"/>
                <a:cs typeface="Times New Roman" pitchFamily="18" charset="0"/>
              </a:rPr>
              <a:t>Physicians, insurance companies and administrators are key players.</a:t>
            </a:r>
          </a:p>
          <a:p>
            <a:pPr>
              <a:lnSpc>
                <a:spcPct val="300000"/>
              </a:lnSpc>
            </a:pPr>
            <a:r>
              <a:rPr lang="en-GB" dirty="0">
                <a:latin typeface="Times New Roman" pitchFamily="18" charset="0"/>
                <a:cs typeface="Times New Roman" pitchFamily="18" charset="0"/>
              </a:rPr>
              <a:t>Each player protects their own economic interest leading to various setbacks in the system.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9111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D7F158-255A-4B90-886C-ED1F7A79FB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861790"/>
          </a:xfrm>
        </p:spPr>
        <p:txBody>
          <a:bodyPr/>
          <a:lstStyle/>
          <a:p>
            <a:pPr algn="ctr"/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Health Care System Evaluation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0FCD6D-7043-4AF8-89F3-16862D0BBF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657350"/>
            <a:ext cx="8915400" cy="4253872"/>
          </a:xfrm>
        </p:spPr>
        <p:txBody>
          <a:bodyPr/>
          <a:lstStyle/>
          <a:p>
            <a:pPr>
              <a:lnSpc>
                <a:spcPct val="250000"/>
              </a:lnSpc>
            </a:pP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External factors  such as culture ,economic and politics influencing nations healthcare .</a:t>
            </a:r>
          </a:p>
          <a:p>
            <a:pPr>
              <a:lnSpc>
                <a:spcPct val="250000"/>
              </a:lnSpc>
            </a:pP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united states plays a major role  in provision of  universal health care to most developed  countries (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Dawes, D. E. 2018)</a:t>
            </a:r>
            <a:endParaRPr lang="en-GB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250000"/>
              </a:lnSpc>
            </a:pP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United states spend approximately $9,523 per capita on healthcare system </a:t>
            </a:r>
          </a:p>
          <a:p>
            <a:pPr>
              <a:lnSpc>
                <a:spcPct val="250000"/>
              </a:lnSpc>
            </a:pP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Provision of healthcare  services is dominated with private sectors.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22412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1E0C29-4ABF-4FFE-A574-DB824759BF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804640"/>
          </a:xfrm>
        </p:spPr>
        <p:txBody>
          <a:bodyPr/>
          <a:lstStyle/>
          <a:p>
            <a:pPr algn="ctr"/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Conclusion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810CF8-4594-458B-BF4A-DE7B600E87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4286250"/>
          </a:xfrm>
        </p:spPr>
        <p:txBody>
          <a:bodyPr>
            <a:normAutofit lnSpcReduction="10000"/>
          </a:bodyPr>
          <a:lstStyle/>
          <a:p>
            <a:pPr>
              <a:lnSpc>
                <a:spcPct val="200000"/>
              </a:lnSpc>
            </a:pP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current US health care system is advanced  with higher coverage.</a:t>
            </a:r>
          </a:p>
          <a:p>
            <a:pPr>
              <a:lnSpc>
                <a:spcPct val="200000"/>
              </a:lnSpc>
            </a:pP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Healthcare provision to citizens of united states is not well organised.</a:t>
            </a:r>
          </a:p>
          <a:p>
            <a:pPr>
              <a:lnSpc>
                <a:spcPct val="200000"/>
              </a:lnSpc>
            </a:pP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There are various subsystems that have been put in place to ensure citizens acquire healthcare services.</a:t>
            </a:r>
          </a:p>
          <a:p>
            <a:pPr>
              <a:lnSpc>
                <a:spcPct val="200000"/>
              </a:lnSpc>
            </a:pP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Such subsystems includes covers vulnerable population.</a:t>
            </a:r>
          </a:p>
          <a:p>
            <a:pPr>
              <a:lnSpc>
                <a:spcPct val="200000"/>
              </a:lnSpc>
            </a:pP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Factors that makes health care of unite states to be different includes integration and coordination among various departments.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277432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763CFE-2686-4CB5-B716-5FB31F792B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709390"/>
          </a:xfrm>
        </p:spPr>
        <p:txBody>
          <a:bodyPr/>
          <a:lstStyle/>
          <a:p>
            <a:pPr algn="ctr"/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Reference 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E2EE1A-93CA-4882-A97B-12707E61BF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838325"/>
            <a:ext cx="8915400" cy="4571999"/>
          </a:xfrm>
        </p:spPr>
        <p:txBody>
          <a:bodyPr/>
          <a:lstStyle/>
          <a:p>
            <a:pPr marL="457200" indent="-457200">
              <a:lnSpc>
                <a:spcPct val="150000"/>
              </a:lnSpc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Dawes, D. E. (2018). 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150 years of Obama Care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Johns Hopkins University Press. </a:t>
            </a:r>
          </a:p>
          <a:p>
            <a:pPr marL="457200" indent="-457200">
              <a:lnSpc>
                <a:spcPct val="150000"/>
              </a:lnSpc>
              <a:buNone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Jensen-</a:t>
            </a:r>
            <a:r>
              <a:rPr lang="en-US" dirty="0" err="1">
                <a:latin typeface="Times New Roman" panose="02020603050405020304" pitchFamily="18" charset="0"/>
                <a:cs typeface="Times New Roman" pitchFamily="18" charset="0"/>
              </a:rPr>
              <a:t>Jarolim</a:t>
            </a:r>
            <a:r>
              <a:rPr lang="en-US" dirty="0">
                <a:latin typeface="Times New Roman" panose="02020603050405020304" pitchFamily="18" charset="0"/>
                <a:cs typeface="Times New Roman" pitchFamily="18" charset="0"/>
              </a:rPr>
              <a:t>, E. (2017). </a:t>
            </a:r>
            <a:r>
              <a:rPr lang="en-US" i="1" dirty="0">
                <a:latin typeface="Times New Roman" panose="02020603050405020304" pitchFamily="18" charset="0"/>
                <a:cs typeface="Times New Roman" pitchFamily="18" charset="0"/>
              </a:rPr>
              <a:t>Comparative medicine: Disorders linking humans with their animals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Springer. </a:t>
            </a:r>
          </a:p>
          <a:p>
            <a:pPr marL="457200" indent="-457200">
              <a:lnSpc>
                <a:spcPct val="150000"/>
              </a:lnSpc>
              <a:buNone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Johnson, J. A., </a:t>
            </a:r>
            <a:r>
              <a:rPr lang="en-US" dirty="0" err="1">
                <a:latin typeface="Times New Roman" panose="02020603050405020304" pitchFamily="18" charset="0"/>
                <a:cs typeface="Times New Roman" pitchFamily="18" charset="0"/>
              </a:rPr>
              <a:t>Stoskopf</a:t>
            </a:r>
            <a:r>
              <a:rPr lang="en-US" dirty="0">
                <a:latin typeface="Times New Roman" panose="02020603050405020304" pitchFamily="18" charset="0"/>
                <a:cs typeface="Times New Roman" pitchFamily="18" charset="0"/>
              </a:rPr>
              <a:t>, C., &amp; Shi, L. (2017). </a:t>
            </a:r>
            <a:r>
              <a:rPr lang="en-US" i="1" dirty="0">
                <a:latin typeface="Times New Roman" panose="02020603050405020304" pitchFamily="18" charset="0"/>
                <a:cs typeface="Times New Roman" pitchFamily="18" charset="0"/>
              </a:rPr>
              <a:t>Comparative health systems</a:t>
            </a:r>
            <a:r>
              <a:rPr lang="en-US" dirty="0">
                <a:latin typeface="Times New Roman" panose="02020603050405020304" pitchFamily="18" charset="0"/>
                <a:cs typeface="Times New Roman" pitchFamily="18" charset="0"/>
              </a:rPr>
              <a:t>. Jones &amp; Bartlett Learning. </a:t>
            </a:r>
          </a:p>
          <a:p>
            <a:pPr marL="457200" indent="-457200">
              <a:lnSpc>
                <a:spcPct val="150000"/>
              </a:lnSpc>
              <a:buNone/>
            </a:pPr>
            <a:r>
              <a:rPr lang="en-US" dirty="0" err="1">
                <a:latin typeface="Times New Roman" panose="02020603050405020304" pitchFamily="18" charset="0"/>
                <a:cs typeface="Times New Roman" pitchFamily="18" charset="0"/>
              </a:rPr>
              <a:t>Malani</a:t>
            </a:r>
            <a:r>
              <a:rPr lang="en-US" dirty="0">
                <a:latin typeface="Times New Roman" panose="02020603050405020304" pitchFamily="18" charset="0"/>
                <a:cs typeface="Times New Roman" pitchFamily="18" charset="0"/>
              </a:rPr>
              <a:t>, A., &amp; </a:t>
            </a:r>
            <a:r>
              <a:rPr lang="en-US" dirty="0" err="1">
                <a:latin typeface="Times New Roman" panose="02020603050405020304" pitchFamily="18" charset="0"/>
                <a:cs typeface="Times New Roman" pitchFamily="18" charset="0"/>
              </a:rPr>
              <a:t>Schill</a:t>
            </a:r>
            <a:r>
              <a:rPr lang="en-US" dirty="0">
                <a:latin typeface="Times New Roman" panose="02020603050405020304" pitchFamily="18" charset="0"/>
                <a:cs typeface="Times New Roman" pitchFamily="18" charset="0"/>
              </a:rPr>
              <a:t>, M. H. (2015). </a:t>
            </a:r>
            <a:r>
              <a:rPr lang="en-US" i="1" dirty="0">
                <a:latin typeface="Times New Roman" panose="02020603050405020304" pitchFamily="18" charset="0"/>
                <a:cs typeface="Times New Roman" pitchFamily="18" charset="0"/>
              </a:rPr>
              <a:t>The future of healthcare reform in the United States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University of Chicago Press. </a:t>
            </a:r>
          </a:p>
          <a:p>
            <a:pPr marL="457200" indent="-457200">
              <a:lnSpc>
                <a:spcPct val="150000"/>
              </a:lnSpc>
              <a:buNone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McBride, D. (2018). </a:t>
            </a:r>
            <a:r>
              <a:rPr lang="en-US" i="1" dirty="0">
                <a:latin typeface="Times New Roman" panose="02020603050405020304" pitchFamily="18" charset="0"/>
                <a:cs typeface="Times New Roman" pitchFamily="18" charset="0"/>
              </a:rPr>
              <a:t>Caring for equality: A history of African American health and healthcare</a:t>
            </a:r>
            <a:r>
              <a:rPr lang="en-US" dirty="0">
                <a:latin typeface="Times New Roman" panose="02020603050405020304" pitchFamily="18" charset="0"/>
                <a:cs typeface="Times New Roman" pitchFamily="18" charset="0"/>
              </a:rPr>
              <a:t>. Row man &amp; Littlefield</a:t>
            </a:r>
          </a:p>
        </p:txBody>
      </p:sp>
    </p:spTree>
    <p:extLst>
      <p:ext uri="{BB962C8B-B14F-4D97-AF65-F5344CB8AC3E}">
        <p14:creationId xmlns:p14="http://schemas.microsoft.com/office/powerpoint/2010/main" val="4262276875"/>
      </p:ext>
    </p:extLst>
  </p:cSld>
  <p:clrMapOvr>
    <a:masterClrMapping/>
  </p:clrMapOvr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71</TotalTime>
  <Words>668</Words>
  <Application>Microsoft Office PowerPoint</Application>
  <PresentationFormat>Widescreen</PresentationFormat>
  <Paragraphs>70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6" baseType="lpstr">
      <vt:lpstr>Arial</vt:lpstr>
      <vt:lpstr>Century Gothic</vt:lpstr>
      <vt:lpstr>Times New Roman</vt:lpstr>
      <vt:lpstr>Wingdings</vt:lpstr>
      <vt:lpstr>Wingdings 3</vt:lpstr>
      <vt:lpstr>Wisp</vt:lpstr>
      <vt:lpstr>PowerPoint Presentation</vt:lpstr>
      <vt:lpstr>Introduction</vt:lpstr>
      <vt:lpstr>History of Healthcare System</vt:lpstr>
      <vt:lpstr>History of Health Insurance System </vt:lpstr>
      <vt:lpstr>Description of Current Healthcare System In US </vt:lpstr>
      <vt:lpstr>Conti…</vt:lpstr>
      <vt:lpstr>Players in United States Health Care</vt:lpstr>
      <vt:lpstr>Health Care System Evaluation</vt:lpstr>
      <vt:lpstr>Conclusion</vt:lpstr>
      <vt:lpstr>Reference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Dagra</dc:creator>
  <cp:lastModifiedBy>Dagra</cp:lastModifiedBy>
  <cp:revision>10</cp:revision>
  <dcterms:created xsi:type="dcterms:W3CDTF">2020-09-29T07:06:30Z</dcterms:created>
  <dcterms:modified xsi:type="dcterms:W3CDTF">2020-09-29T08:58:11Z</dcterms:modified>
</cp:coreProperties>
</file>